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633" r:id="rId4"/>
    <p:sldId id="500" r:id="rId5"/>
    <p:sldId id="634" r:id="rId6"/>
    <p:sldId id="635" r:id="rId7"/>
    <p:sldId id="647" r:id="rId8"/>
    <p:sldId id="637" r:id="rId9"/>
    <p:sldId id="636" r:id="rId10"/>
    <p:sldId id="650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619" r:id="rId20"/>
    <p:sldId id="620" r:id="rId21"/>
    <p:sldId id="648" r:id="rId22"/>
    <p:sldId id="638" r:id="rId23"/>
    <p:sldId id="649" r:id="rId24"/>
    <p:sldId id="641" r:id="rId25"/>
    <p:sldId id="645" r:id="rId26"/>
    <p:sldId id="640" r:id="rId27"/>
    <p:sldId id="642" r:id="rId28"/>
    <p:sldId id="644" r:id="rId29"/>
    <p:sldId id="643" r:id="rId30"/>
    <p:sldId id="611" r:id="rId31"/>
    <p:sldId id="630" r:id="rId32"/>
    <p:sldId id="632" r:id="rId33"/>
    <p:sldId id="659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Node.JS" id="{2064CE16-A035-4E6B-B69A-99C4E27207A8}">
          <p14:sldIdLst>
            <p14:sldId id="634"/>
            <p14:sldId id="635"/>
            <p14:sldId id="647"/>
            <p14:sldId id="637"/>
            <p14:sldId id="636"/>
          </p14:sldIdLst>
        </p14:section>
        <p14:section name="MVC" id="{DDF7478B-7510-4F19-A6C5-2E8D2C9FA107}">
          <p14:sldIdLst>
            <p14:sldId id="650"/>
            <p14:sldId id="651"/>
          </p14:sldIdLst>
        </p14:section>
        <p14:section name="The MVC Pattern" id="{2E7281A0-F48C-49F3-999D-4D24CE8CDC6F}">
          <p14:sldIdLst>
            <p14:sldId id="652"/>
            <p14:sldId id="653"/>
            <p14:sldId id="654"/>
            <p14:sldId id="655"/>
            <p14:sldId id="656"/>
            <p14:sldId id="657"/>
            <p14:sldId id="658"/>
          </p14:sldIdLst>
        </p14:section>
        <p14:section name="ExpressJS" id="{593C0D35-5FBF-4E67-BA30-64762E5C74F4}">
          <p14:sldIdLst>
            <p14:sldId id="619"/>
            <p14:sldId id="620"/>
            <p14:sldId id="648"/>
            <p14:sldId id="638"/>
            <p14:sldId id="649"/>
          </p14:sldIdLst>
        </p14:section>
        <p14:section name="MVC with ExpressJS" id="{AA84B92B-4308-4EB6-AC03-057BD05E1EA6}">
          <p14:sldIdLst>
            <p14:sldId id="641"/>
            <p14:sldId id="645"/>
            <p14:sldId id="640"/>
            <p14:sldId id="642"/>
            <p14:sldId id="644"/>
            <p14:sldId id="643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59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44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29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starter/hello-world.html" TargetMode="External"/><Relationship Id="rId2" Type="http://schemas.openxmlformats.org/officeDocument/2006/relationships/hyperlink" Target="http://expressjs.com/en/starter/install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pressjs.com/en/starter/basic-routing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image" Target="../media/image59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softwaregroup-bg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://mongoosejs.com/" TargetMode="External"/><Relationship Id="rId7" Type="http://schemas.openxmlformats.org/officeDocument/2006/relationships/hyperlink" Target="https://www.npmjs.com/package/mustache" TargetMode="External"/><Relationship Id="rId2" Type="http://schemas.openxmlformats.org/officeDocument/2006/relationships/hyperlink" Target="http://docs.sequelizejs.com/en/v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gjs.org/" TargetMode="External"/><Relationship Id="rId5" Type="http://schemas.openxmlformats.org/officeDocument/2006/relationships/hyperlink" Target="http://handlebarsjs.com/" TargetMode="External"/><Relationship Id="rId4" Type="http://schemas.openxmlformats.org/officeDocument/2006/relationships/hyperlink" Target="http://bookshelfj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noProof="1"/>
              <a:t>JavaScript: </a:t>
            </a:r>
            <a:r>
              <a:rPr lang="en-US" dirty="0"/>
              <a:t>MVC and </a:t>
            </a:r>
            <a:r>
              <a:rPr lang="en-US" noProof="1"/>
              <a:t>ExpressJS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noProof="1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3385"/>
            <a:ext cx="3187613" cy="395869"/>
          </a:xfrm>
        </p:spPr>
        <p:txBody>
          <a:bodyPr/>
          <a:lstStyle/>
          <a:p>
            <a:r>
              <a:rPr lang="en-US" sz="2000" noProof="1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14547"/>
            <a:ext cx="3187613" cy="363552"/>
          </a:xfrm>
        </p:spPr>
        <p:txBody>
          <a:bodyPr/>
          <a:lstStyle/>
          <a:p>
            <a:r>
              <a:rPr lang="en-US" sz="1800" noProof="1">
                <a:hlinkClick r:id="rId3"/>
              </a:rPr>
              <a:t>http://softuni.bg</a:t>
            </a:r>
            <a:endParaRPr lang="en-US" sz="1800" noProof="1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4735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465465" y="3770862"/>
            <a:ext cx="17537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noProof="1"/>
              <a:t>MVC</a:t>
            </a:r>
          </a:p>
          <a:p>
            <a:r>
              <a:rPr lang="en-US" noProof="1"/>
              <a:t>&amp; ExpressJS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7DADFD-E440-43E5-A9D3-051801B76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12" y="3665912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17" name="Subtitle 5"/>
          <p:cNvSpPr>
            <a:spLocks noGrp="1"/>
          </p:cNvSpPr>
          <p:nvPr>
            <p:ph type="subTitle" idx="1"/>
          </p:nvPr>
        </p:nvSpPr>
        <p:spPr>
          <a:xfrm>
            <a:off x="3351212" y="1812900"/>
            <a:ext cx="8125251" cy="1357116"/>
          </a:xfrm>
        </p:spPr>
        <p:txBody>
          <a:bodyPr>
            <a:normAutofit fontScale="77500" lnSpcReduction="20000"/>
          </a:bodyPr>
          <a:lstStyle/>
          <a:p>
            <a:r>
              <a:rPr lang="en-US" noProof="1"/>
              <a:t>MVC Architecture, ExpressJS Framework </a:t>
            </a:r>
          </a:p>
          <a:p>
            <a:r>
              <a:rPr lang="en-US" noProof="1"/>
              <a:t>Node.js, </a:t>
            </a:r>
            <a:br>
              <a:rPr lang="en-US" noProof="1"/>
            </a:br>
            <a:r>
              <a:rPr lang="en-US" noProof="1"/>
              <a:t>MVC in JavaScript, Handlebars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B7451-505D-4EE6-AAC5-441BDAD1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/>
          <a:stretch/>
        </p:blipFill>
        <p:spPr>
          <a:xfrm>
            <a:off x="7389812" y="2768172"/>
            <a:ext cx="4039710" cy="34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 (in Web Apps)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266482" y="1272053"/>
            <a:ext cx="27432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/Some/Page/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03812" y="3061094"/>
            <a:ext cx="2599766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1011358"/>
            <a:ext cx="220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3812" y="1197779"/>
            <a:ext cx="3599330" cy="1217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91835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58253"/>
            <a:ext cx="236220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58253"/>
            <a:ext cx="242865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View</a:t>
            </a:r>
          </a:p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375475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348379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3034179"/>
            <a:ext cx="914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User</a:t>
            </a: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434080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437670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10073138">
            <a:off x="2719861" y="3583581"/>
            <a:ext cx="495852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0287" y="3715475"/>
            <a:ext cx="1598957" cy="103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</a:t>
            </a:r>
            <a:b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Response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1913" y="2493674"/>
            <a:ext cx="25975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90382" y="4080621"/>
            <a:ext cx="20171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Select view</a:t>
            </a:r>
            <a:b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&amp; 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837621"/>
            <a:ext cx="2590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 data from</a:t>
            </a:r>
          </a:p>
          <a:p>
            <a:pPr algn="ctr"/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the model</a:t>
            </a:r>
            <a:endParaRPr lang="en-US" dirty="0">
              <a:ln w="3175">
                <a:noFill/>
                <a:prstDash val="solid"/>
              </a:ln>
              <a:solidFill>
                <a:schemeClr val="lt1"/>
              </a:solidFill>
              <a:effectLst>
                <a:glow rad="101600">
                  <a:schemeClr val="accent6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5585" y="3950207"/>
            <a:ext cx="1524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2846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5" grpId="0" animBg="1"/>
      <p:bldP spid="26" grpId="0" animBg="1"/>
      <p:bldP spid="21" grpId="0" animBg="1"/>
      <p:bldP spid="29" grpId="0" animBg="1"/>
      <p:bldP spid="36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) is routed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/>
              <a:t>Processes request and creates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Selects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to be rendered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UI output format (HTML)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 is rendered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Workflow (in Web Apps)</a:t>
            </a:r>
          </a:p>
        </p:txBody>
      </p:sp>
    </p:spTree>
    <p:extLst>
      <p:ext uri="{BB962C8B-B14F-4D97-AF65-F5344CB8AC3E}">
        <p14:creationId xmlns:p14="http://schemas.microsoft.com/office/powerpoint/2010/main" val="14909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PostController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b="1" noProof="1">
                <a:latin typeface="Consolas" panose="020B0609020204030204" pitchFamily="49" charset="0"/>
              </a:rPr>
              <a:t>(title, content)</a:t>
            </a:r>
          </a:p>
          <a:p>
            <a:pPr lvl="2"/>
            <a:r>
              <a:rPr lang="en-US" noProof="1"/>
              <a:t>Adds a forum post to the database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Edit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alters the title and content in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Finds post by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deletes it from the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displays it to the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3" t="12475" r="-121" b="11746"/>
          <a:stretch/>
        </p:blipFill>
        <p:spPr>
          <a:xfrm>
            <a:off x="7161232" y="2912246"/>
            <a:ext cx="3405736" cy="48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1758934"/>
            <a:ext cx="3405736" cy="597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4211658"/>
            <a:ext cx="3405774" cy="54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5387939"/>
            <a:ext cx="3329555" cy="569051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42212" y="360604"/>
            <a:ext cx="2133600" cy="1087196"/>
          </a:xfrm>
          <a:prstGeom prst="wedgeRoundRectCallout">
            <a:avLst>
              <a:gd name="adj1" fmla="val 51674"/>
              <a:gd name="adj2" fmla="val 9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 (access URL)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1" y="1857852"/>
            <a:ext cx="1315616" cy="409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41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Register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Adds a user to the database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Checks if user exists and if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passwd</a:t>
            </a:r>
            <a:r>
              <a:rPr lang="en-US" sz="3200" noProof="1"/>
              <a:t> matches the password </a:t>
            </a:r>
            <a:br>
              <a:rPr lang="bg-BG" sz="3200" noProof="1"/>
            </a:br>
            <a:r>
              <a:rPr lang="en-US" sz="3200" noProof="1"/>
              <a:t>in the database (after encryption)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37" y="3640832"/>
            <a:ext cx="3457575" cy="5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37" y="2066365"/>
            <a:ext cx="3450794" cy="5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675239"/>
            <a:ext cx="8938472" cy="820600"/>
          </a:xfrm>
        </p:spPr>
        <p:txBody>
          <a:bodyPr/>
          <a:lstStyle/>
          <a:p>
            <a:r>
              <a:rPr lang="en-US" noProof="1"/>
              <a:t>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553407"/>
            <a:ext cx="8938472" cy="719034"/>
          </a:xfrm>
        </p:spPr>
        <p:txBody>
          <a:bodyPr/>
          <a:lstStyle/>
          <a:p>
            <a:r>
              <a:rPr lang="en-US" noProof="1"/>
              <a:t>Web Framework for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06" y="2160639"/>
            <a:ext cx="9371412" cy="20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Web framework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r>
              <a:rPr lang="en-US" noProof="1"/>
              <a:t>Handles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noProof="1"/>
              <a:t> HTTP requests</a:t>
            </a:r>
          </a:p>
          <a:p>
            <a:r>
              <a:rPr lang="en-US" noProof="1"/>
              <a:t>Error handling (bad request, not found, unauthorized)</a:t>
            </a:r>
          </a:p>
          <a:p>
            <a:pPr marL="0" indent="0">
              <a:spcAft>
                <a:spcPts val="2400"/>
              </a:spcAft>
              <a:buNone/>
            </a:pPr>
            <a:endParaRPr lang="en-US" sz="3600" noProof="1"/>
          </a:p>
          <a:p>
            <a:r>
              <a:rPr lang="en-US" noProof="1"/>
              <a:t>Advanced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noProof="1"/>
              <a:t> (parameters and wildcards supported)</a:t>
            </a:r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noProof="1"/>
              <a:t>is ExpressJS?</a:t>
            </a:r>
          </a:p>
        </p:txBody>
      </p:sp>
      <p:pic>
        <p:nvPicPr>
          <p:cNvPr id="2050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3212" y="3276600"/>
            <a:ext cx="38718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664" y="3276600"/>
            <a:ext cx="514719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b="9463"/>
          <a:stretch/>
        </p:blipFill>
        <p:spPr>
          <a:xfrm>
            <a:off x="455612" y="5886451"/>
            <a:ext cx="5276850" cy="336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16" y="5886450"/>
            <a:ext cx="5648325" cy="361950"/>
          </a:xfrm>
          <a:prstGeom prst="rect">
            <a:avLst/>
          </a:prstGeom>
        </p:spPr>
      </p:pic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-39940"/>
              <a:gd name="adj2" fmla="val 821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7847012" y="5009578"/>
            <a:ext cx="3151248" cy="605712"/>
          </a:xfrm>
          <a:prstGeom prst="wedgeRoundRectCallout">
            <a:avLst>
              <a:gd name="adj1" fmla="val -38700"/>
              <a:gd name="adj2" fmla="val 879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Wildcard (anything)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2727"/>
              <a:gd name="adj2" fmla="val 85738"/>
              <a:gd name="adj3" fmla="val 16667"/>
            </a:avLst>
          </a:prstGeom>
          <a:solidFill>
            <a:srgbClr val="663606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6205261" y="3476625"/>
            <a:ext cx="68580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4D873-0C27-45CC-901B-5E63FF812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65" y="1371600"/>
            <a:ext cx="3750547" cy="8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4989">
            <a:off x="6903982" y="2734240"/>
            <a:ext cx="3845478" cy="2141899"/>
          </a:xfrm>
          <a:prstGeom prst="roundRect">
            <a:avLst>
              <a:gd name="adj" fmla="val 6997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JS on the Server: Overview, Purpose, Installation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</a:rPr>
              <a:t>MVC Concepts </a:t>
            </a:r>
            <a:r>
              <a:rPr lang="en-GB" sz="2800" noProof="1"/>
              <a:t>- </a:t>
            </a:r>
            <a:r>
              <a:rPr lang="en-US" sz="2800" dirty="0"/>
              <a:t>MVC Pattern Explained</a:t>
            </a:r>
            <a:endParaRPr lang="en-GB" sz="2800" noProof="1"/>
          </a:p>
          <a:p>
            <a:pPr marL="720725" lvl="1" indent="-342900">
              <a:lnSpc>
                <a:spcPct val="100000"/>
              </a:lnSpc>
            </a:pPr>
            <a:r>
              <a:rPr lang="en-US" sz="2800" dirty="0"/>
              <a:t>Overview, Purpose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What is ExpressJS?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sz="3200" noProof="1"/>
              <a:t> </a:t>
            </a:r>
            <a:r>
              <a:rPr lang="en-US" sz="2800" noProof="1"/>
              <a:t>with ExpressJS</a:t>
            </a:r>
            <a:endParaRPr lang="en-US" sz="3200" noProof="1"/>
          </a:p>
          <a:p>
            <a:pPr lvl="1">
              <a:lnSpc>
                <a:spcPct val="100000"/>
              </a:lnSpc>
            </a:pPr>
            <a:r>
              <a:rPr lang="en-US" sz="2800" noProof="1"/>
              <a:t>Routes, Controllers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Views – using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handlebars.js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5" name="Group 4"/>
          <p:cNvGrpSpPr/>
          <p:nvPr/>
        </p:nvGrpSpPr>
        <p:grpSpPr>
          <a:xfrm rot="1061210">
            <a:off x="8799737" y="1726532"/>
            <a:ext cx="2177377" cy="2201359"/>
            <a:chOff x="8531215" y="3587043"/>
            <a:chExt cx="2659895" cy="2958110"/>
          </a:xfrm>
        </p:grpSpPr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31215" y="3991618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706" y="5096207"/>
              <a:ext cx="2656404" cy="14489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707" y="3587043"/>
              <a:ext cx="2656402" cy="591237"/>
            </a:xfrm>
            <a:prstGeom prst="rect">
              <a:avLst/>
            </a:prstGeom>
          </p:spPr>
        </p:pic>
      </p:grpSp>
      <p:pic>
        <p:nvPicPr>
          <p:cNvPr id="1028" name="Picture 4" descr="Image result for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93" y="4058879"/>
            <a:ext cx="4322438" cy="24320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5387B-A8DC-43B6-95DB-EF51897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0615-BE1A-4F8F-8176-90B83669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ExpressJS framework with NPM</a:t>
            </a:r>
          </a:p>
          <a:p>
            <a:pPr lvl="1"/>
            <a:r>
              <a:rPr lang="en-US" dirty="0">
                <a:hlinkClick r:id="rId2"/>
              </a:rPr>
              <a:t>http://expressjs.com/en/starter/installing.html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very simple ExpressJS app</a:t>
            </a:r>
          </a:p>
          <a:p>
            <a:pPr lvl="1"/>
            <a:r>
              <a:rPr lang="en-US" dirty="0">
                <a:hlinkClick r:id="rId3"/>
              </a:rPr>
              <a:t>http://expressjs.com/en/starter/hello-world.html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Play with the basic routing in ExpressJS</a:t>
            </a:r>
          </a:p>
          <a:p>
            <a:pPr lvl="1"/>
            <a:r>
              <a:rPr lang="en-US" dirty="0">
                <a:hlinkClick r:id="rId4"/>
              </a:rPr>
              <a:t>http://expressjs.com/en/starter/basic-routing.html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D92767-775C-4ECD-A9EB-D0F32AC3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ExpressJS</a:t>
            </a:r>
          </a:p>
        </p:txBody>
      </p:sp>
    </p:spTree>
    <p:extLst>
      <p:ext uri="{BB962C8B-B14F-4D97-AF65-F5344CB8AC3E}">
        <p14:creationId xmlns:p14="http://schemas.microsoft.com/office/powerpoint/2010/main" val="858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85740"/>
            <a:ext cx="9906000" cy="942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can listen on different routes</a:t>
            </a:r>
          </a:p>
          <a:p>
            <a:r>
              <a:rPr lang="en-US" dirty="0"/>
              <a:t>Execute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,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ExpressJS Routing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979612" y="2819400"/>
            <a:ext cx="3581400" cy="1143000"/>
          </a:xfrm>
          <a:prstGeom prst="wedgeRoundRectCallout">
            <a:avLst>
              <a:gd name="adj1" fmla="val -33427"/>
              <a:gd name="adj2" fmla="val 829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Specify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2800" noProof="1">
                <a:solidFill>
                  <a:srgbClr val="FFFFFF"/>
                </a:solidFill>
              </a:rPr>
              <a:t>method (GET / POST)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51612" y="2819400"/>
            <a:ext cx="4191000" cy="1143000"/>
          </a:xfrm>
          <a:prstGeom prst="wedgeRoundRectCallout">
            <a:avLst>
              <a:gd name="adj1" fmla="val -33763"/>
              <a:gd name="adj2" fmla="val 84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800" noProof="1">
                <a:solidFill>
                  <a:srgbClr val="FFFFFF"/>
                </a:solidFill>
              </a:rPr>
              <a:t> to execute when the route is matched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656012" y="5152054"/>
            <a:ext cx="3200400" cy="639145"/>
          </a:xfrm>
          <a:prstGeom prst="wedgeRoundRectCallout">
            <a:avLst>
              <a:gd name="adj1" fmla="val -35519"/>
              <a:gd name="adj2" fmla="val -96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URI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2800" noProof="1">
                <a:solidFill>
                  <a:srgbClr val="FFFFFF"/>
                </a:solidFill>
              </a:rPr>
              <a:t> on server)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17512" y="5152055"/>
            <a:ext cx="2667000" cy="639145"/>
          </a:xfrm>
          <a:prstGeom prst="wedgeRoundRectCallout">
            <a:avLst>
              <a:gd name="adj1" fmla="val 1812"/>
              <a:gd name="adj2" fmla="val -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Express</a:t>
            </a:r>
            <a:r>
              <a:rPr lang="en-US" sz="2800" noProof="1">
                <a:solidFill>
                  <a:srgbClr val="FFFFFF"/>
                </a:solidFill>
              </a:rPr>
              <a:t> instance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427912" y="5152054"/>
            <a:ext cx="3429000" cy="639145"/>
          </a:xfrm>
          <a:prstGeom prst="wedgeRoundRectCallout">
            <a:avLst>
              <a:gd name="adj1" fmla="val 89"/>
              <a:gd name="adj2" fmla="val -10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Request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&amp;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343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4F2E1-A42C-4F58-845C-EBA671EF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60C2D6-682C-45DD-AF5B-9B226555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ExpressJS Routing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70326FC-6969-4C16-A7DA-EF290E4D9C5D}"/>
              </a:ext>
            </a:extLst>
          </p:cNvPr>
          <p:cNvSpPr txBox="1">
            <a:spLocks/>
          </p:cNvSpPr>
          <p:nvPr/>
        </p:nvSpPr>
        <p:spPr>
          <a:xfrm>
            <a:off x="684212" y="11430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res.send('Hello World!')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9271C4-9770-404D-B89C-BA91D5503EA5}"/>
              </a:ext>
            </a:extLst>
          </p:cNvPr>
          <p:cNvSpPr txBox="1">
            <a:spLocks/>
          </p:cNvSpPr>
          <p:nvPr/>
        </p:nvSpPr>
        <p:spPr>
          <a:xfrm>
            <a:off x="684212" y="29718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/users/:id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res.send('User: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req.params.id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B4194BD-0EED-4277-B1FD-D83B4AB3B4B9}"/>
              </a:ext>
            </a:extLst>
          </p:cNvPr>
          <p:cNvSpPr txBox="1">
            <a:spLocks/>
          </p:cNvSpPr>
          <p:nvPr/>
        </p:nvSpPr>
        <p:spPr>
          <a:xfrm>
            <a:off x="684212" y="4805437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/browse/files/*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 res.send(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'File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requested: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D1682-6D6A-4781-B4F7-CE5D33C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24" y="1308066"/>
            <a:ext cx="3303924" cy="128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324CD-FA75-4F2A-8FE0-FEE0C804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40" y="3199838"/>
            <a:ext cx="3405188" cy="1183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7B75AF-199A-4A66-966B-783507585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20" y="5476568"/>
            <a:ext cx="4297349" cy="8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noProof="1"/>
              <a:t>MVC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49660" y="5754968"/>
            <a:ext cx="11689504" cy="719034"/>
          </a:xfrm>
        </p:spPr>
        <p:txBody>
          <a:bodyPr/>
          <a:lstStyle/>
          <a:p>
            <a:r>
              <a:rPr lang="en-US" noProof="1"/>
              <a:t>Using Node.js, ExpressJS, Handlebars, Mongoose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89" y="990600"/>
            <a:ext cx="3824246" cy="851164"/>
          </a:xfrm>
          <a:prstGeom prst="rect">
            <a:avLst/>
          </a:prstGeom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185" y="1657547"/>
            <a:ext cx="2994454" cy="13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8" y="3059021"/>
            <a:ext cx="3286029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1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The file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config/routes.js</a:t>
            </a:r>
            <a:r>
              <a:rPr lang="en-US" noProof="1"/>
              <a:t> allows us to tell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  <a:r>
              <a:rPr lang="en-US" noProof="1"/>
              <a:t>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noProof="1"/>
              <a:t> trigger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controller action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1225" y="2553928"/>
            <a:ext cx="10363198" cy="30395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homeController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('./../controllers/home');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('./../controllers/cat');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(app)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homeController.index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'/cat/details/:id'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catController.details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– routes.js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826726" y="3573271"/>
            <a:ext cx="2590800" cy="1005840"/>
          </a:xfrm>
          <a:prstGeom prst="wedgeRoundRectCallout">
            <a:avLst>
              <a:gd name="adj1" fmla="val -62557"/>
              <a:gd name="adj2" fmla="val -59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cat controller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681083" y="5430126"/>
            <a:ext cx="2590800" cy="1005840"/>
          </a:xfrm>
          <a:prstGeom prst="wedgeRoundRectCallout">
            <a:avLst>
              <a:gd name="adj1" fmla="val 1138"/>
              <a:gd name="adj2" fmla="val -734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Call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details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621142" y="5430126"/>
            <a:ext cx="2057401" cy="1005840"/>
          </a:xfrm>
          <a:prstGeom prst="wedgeRoundRectCallout">
            <a:avLst>
              <a:gd name="adj1" fmla="val -77729"/>
              <a:gd name="adj2" fmla="val -76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Route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listen 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490926" y="5430126"/>
            <a:ext cx="2590800" cy="1005840"/>
          </a:xfrm>
          <a:prstGeom prst="wedgeRoundRectCallout">
            <a:avLst>
              <a:gd name="adj1" fmla="val -18077"/>
              <a:gd name="adj2" fmla="val -805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Handles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1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Sequelize, we can define our model schema: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065212" y="2057400"/>
            <a:ext cx="9740764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sequelize.define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'Cat’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required: true},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min: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max: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isAlive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Cat;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– Sequelize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37412" y="3969928"/>
            <a:ext cx="1905000" cy="670563"/>
          </a:xfrm>
          <a:prstGeom prst="wedgeRoundRectCallout">
            <a:avLst>
              <a:gd name="adj1" fmla="val -36826"/>
              <a:gd name="adj2" fmla="val -81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Validation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812488" y="2362200"/>
            <a:ext cx="2196464" cy="640083"/>
          </a:xfrm>
          <a:prstGeom prst="wedgeRoundRectCallout">
            <a:avLst>
              <a:gd name="adj1" fmla="val -70218"/>
              <a:gd name="adj2" fmla="val -345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89212" y="4293973"/>
            <a:ext cx="2840493" cy="640082"/>
          </a:xfrm>
          <a:prstGeom prst="wedgeRoundRectCallout">
            <a:avLst>
              <a:gd name="adj1" fmla="val -38278"/>
              <a:gd name="adj2" fmla="val -82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properties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1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 txBox="1">
            <a:spLocks/>
          </p:cNvSpPr>
          <p:nvPr/>
        </p:nvSpPr>
        <p:spPr>
          <a:xfrm>
            <a:off x="2045223" y="1495795"/>
            <a:ext cx="7391400" cy="5035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class="container body-content"&gt;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class="row"&gt;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{{cat.name}}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&lt;p&gt;Age: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{{cat.age}}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{{#if cat.isAlive}}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Alive&lt;/p&gt;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{{else}}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Deceased&lt;/p&gt;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{{/if}}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09556"/>
            <a:ext cx="11804822" cy="586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views with Handlebars templating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946608" y="3426807"/>
            <a:ext cx="2088057" cy="1069591"/>
          </a:xfrm>
          <a:prstGeom prst="wedgeRoundRectCallout">
            <a:avLst>
              <a:gd name="adj1" fmla="val -67177"/>
              <a:gd name="adj2" fmla="val -33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if/else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3398" y="2826530"/>
            <a:ext cx="2163301" cy="599213"/>
          </a:xfrm>
          <a:prstGeom prst="wedgeRoundRectCallout">
            <a:avLst>
              <a:gd name="adj1" fmla="val 43964"/>
              <a:gd name="adj2" fmla="val -1154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049244" y="2447365"/>
            <a:ext cx="2937685" cy="560124"/>
          </a:xfrm>
          <a:prstGeom prst="wedgeRoundRectCallout">
            <a:avLst>
              <a:gd name="adj1" fmla="val -64413"/>
              <a:gd name="adj2" fmla="val 378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syntax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36613"/>
          <a:stretch/>
        </p:blipFill>
        <p:spPr>
          <a:xfrm>
            <a:off x="753005" y="1676400"/>
            <a:ext cx="10682814" cy="4358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 (2)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22612" y="3819593"/>
            <a:ext cx="2678899" cy="701607"/>
          </a:xfrm>
          <a:prstGeom prst="wedgeRoundRectCallout">
            <a:avLst>
              <a:gd name="adj1" fmla="val -62121"/>
              <a:gd name="adj2" fmla="val 52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{{cat.name}}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958313" y="4634783"/>
            <a:ext cx="2678899" cy="701607"/>
          </a:xfrm>
          <a:prstGeom prst="wedgeRoundRectCallout">
            <a:avLst>
              <a:gd name="adj1" fmla="val -75775"/>
              <a:gd name="adj2" fmla="val -45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{{cat.age}}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3723" y="3004150"/>
            <a:ext cx="2961489" cy="701607"/>
          </a:xfrm>
          <a:prstGeom prst="wedgeRoundRectCallout">
            <a:avLst>
              <a:gd name="adj1" fmla="val -38991"/>
              <a:gd name="adj2" fmla="val -77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req.params.id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01732" y="1323511"/>
            <a:ext cx="3918351" cy="599213"/>
          </a:xfrm>
          <a:prstGeom prst="wedgeRoundRectCallout">
            <a:avLst>
              <a:gd name="adj1" fmla="val -40889"/>
              <a:gd name="adj2" fmla="val 110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/cat/details/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5620" y="2344421"/>
            <a:ext cx="2275840" cy="31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439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noProof="1"/>
              <a:t>Example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catController.js</a:t>
            </a:r>
            <a:r>
              <a:rPr lang="en-US" noProof="1"/>
              <a:t>: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720336" y="1808647"/>
            <a:ext cx="10479476" cy="47178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'../models'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).Cat;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catdetailsGet: (req, res)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id = req.params.id;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findById(id)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'error'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errorMsg: '404: Cat Not Found!'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'cat/details'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cat: cat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28</a:t>
            </a:fld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Controller – ExpressJS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582198" y="840775"/>
            <a:ext cx="2057400" cy="1005840"/>
          </a:xfrm>
          <a:prstGeom prst="wedgeRoundRectCallout">
            <a:avLst>
              <a:gd name="adj1" fmla="val -69450"/>
              <a:gd name="adj2" fmla="val 517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the Cat model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455724" y="2342597"/>
            <a:ext cx="2845308" cy="663195"/>
          </a:xfrm>
          <a:prstGeom prst="wedgeRoundRectCallout">
            <a:avLst>
              <a:gd name="adj1" fmla="val -66360"/>
              <a:gd name="adj2" fmla="val 37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Controller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action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997960" y="3433665"/>
            <a:ext cx="3264126" cy="657326"/>
          </a:xfrm>
          <a:prstGeom prst="wedgeRoundRectCallout">
            <a:avLst>
              <a:gd name="adj1" fmla="val -71627"/>
              <a:gd name="adj2" fmla="val 3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Find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cat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DB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by 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8152" y="4694560"/>
            <a:ext cx="2964024" cy="634967"/>
          </a:xfrm>
          <a:prstGeom prst="wedgeRoundRectCallout">
            <a:avLst>
              <a:gd name="adj1" fmla="val -166989"/>
              <a:gd name="adj2" fmla="val -61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Render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error view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842024" y="5704377"/>
            <a:ext cx="3118050" cy="882770"/>
          </a:xfrm>
          <a:prstGeom prst="wedgeRoundRectCallout">
            <a:avLst>
              <a:gd name="adj1" fmla="val 534"/>
              <a:gd name="adj2" fmla="val -773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Render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cat/details</a:t>
            </a:r>
            <a:r>
              <a:rPr lang="en-US" sz="2600" noProof="1">
                <a:solidFill>
                  <a:srgbClr val="FFFFFF"/>
                </a:solidFill>
              </a:rPr>
              <a:t> view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821929" y="5704377"/>
            <a:ext cx="2828522" cy="882770"/>
          </a:xfrm>
          <a:prstGeom prst="wedgeRoundRectCallout">
            <a:avLst>
              <a:gd name="adj1" fmla="val -36405"/>
              <a:gd name="adj2" fmla="val -80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Pass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600" noProof="1">
                <a:solidFill>
                  <a:srgbClr val="FFFFFF"/>
                </a:solidFill>
              </a:rPr>
              <a:t> to view</a:t>
            </a:r>
          </a:p>
        </p:txBody>
      </p:sp>
    </p:spTree>
    <p:extLst>
      <p:ext uri="{BB962C8B-B14F-4D97-AF65-F5344CB8AC3E}">
        <p14:creationId xmlns:p14="http://schemas.microsoft.com/office/powerpoint/2010/main" val="41500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, which can calculate the result between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543024" y="3276600"/>
            <a:ext cx="9026575" cy="2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5998"/>
            <a:ext cx="9654328" cy="820600"/>
          </a:xfrm>
        </p:spPr>
        <p:txBody>
          <a:bodyPr/>
          <a:lstStyle/>
          <a:p>
            <a:r>
              <a:rPr lang="en-US" noProof="1"/>
              <a:t>Web Application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noProof="1"/>
              <a:t>Live Exercises in Class (Lab)</a:t>
            </a:r>
          </a:p>
        </p:txBody>
      </p:sp>
      <p:pic>
        <p:nvPicPr>
          <p:cNvPr id="5122" name="Picture 2" descr="Image result for javascrip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25002" r="-1" b="-294"/>
          <a:stretch/>
        </p:blipFill>
        <p:spPr bwMode="auto">
          <a:xfrm rot="20522189">
            <a:off x="1417728" y="1083154"/>
            <a:ext cx="2238650" cy="21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757140" y="1944648"/>
            <a:ext cx="4515565" cy="10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JavaScript runtime environment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</a:t>
            </a:r>
            <a:br>
              <a:rPr lang="en-US" sz="3000" dirty="0"/>
            </a:b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sz="3000" dirty="0"/>
              <a:t>,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client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framework </a:t>
            </a:r>
            <a:r>
              <a:rPr lang="en-US" sz="3000" dirty="0"/>
              <a:t>for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Node.js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Implementing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MVC pattern </a:t>
            </a:r>
            <a:r>
              <a:rPr lang="en-US" sz="3000" dirty="0"/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JavaScript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Using Node.js, </a:t>
            </a:r>
            <a:r>
              <a:rPr lang="en-US" sz="2800" noProof="1"/>
              <a:t>Mongoose, ExpressJS </a:t>
            </a:r>
            <a:r>
              <a:rPr lang="en-US" sz="2800" dirty="0"/>
              <a:t>and Handlebars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70418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518905" y="3200400"/>
            <a:ext cx="2931679" cy="3154542"/>
            <a:chOff x="8601076" y="3543451"/>
            <a:chExt cx="2743721" cy="29522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076" y="5904510"/>
              <a:ext cx="2656402" cy="591237"/>
            </a:xfrm>
            <a:prstGeom prst="rect">
              <a:avLst/>
            </a:prstGeom>
          </p:spPr>
        </p:pic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629856" y="4748160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1077" y="3543451"/>
              <a:ext cx="2743720" cy="1496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 err="1"/>
              <a:t>ExpressJS</a:t>
            </a:r>
            <a:r>
              <a:rPr lang="en-US" dirty="0"/>
              <a:t>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763728"/>
            <a:ext cx="8938472" cy="820600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641896"/>
            <a:ext cx="8938472" cy="719034"/>
          </a:xfrm>
        </p:spPr>
        <p:txBody>
          <a:bodyPr/>
          <a:lstStyle/>
          <a:p>
            <a:r>
              <a:rPr lang="en-US" dirty="0"/>
              <a:t>The Server-Side JavaScript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5FB0-9B9A-44EB-821C-DE3E25B6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12" y="904568"/>
            <a:ext cx="5620999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sz="3600" dirty="0"/>
              <a:t>– JavaScript server-side runtime environment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Run JavaScript from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console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Flexible: use various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modules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Scalable: works well for both</a:t>
            </a:r>
            <a:br>
              <a:rPr lang="en-US" sz="3600" dirty="0"/>
            </a:br>
            <a:r>
              <a:rPr lang="en-US" sz="3600" dirty="0"/>
              <a:t>small and large workloads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Can act as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server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What is It?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-1" r="52941" b="44911"/>
          <a:stretch/>
        </p:blipFill>
        <p:spPr>
          <a:xfrm>
            <a:off x="6856412" y="3200400"/>
            <a:ext cx="4708215" cy="270722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3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44576-3EED-4E2E-83B7-B5EBE6BAA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F3C6-5CEB-4198-99F0-79A571B6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Node.js environment from </a:t>
            </a:r>
            <a:r>
              <a:rPr lang="en-US" dirty="0">
                <a:hlinkClick r:id="rId2"/>
              </a:rPr>
              <a:t>https://nodejs.org</a:t>
            </a:r>
            <a:endParaRPr lang="en-US" dirty="0"/>
          </a:p>
          <a:p>
            <a:pPr lvl="1"/>
            <a:r>
              <a:rPr lang="en-US" dirty="0"/>
              <a:t>Choose the latest version for your platform</a:t>
            </a:r>
          </a:p>
          <a:p>
            <a:pPr>
              <a:spcBef>
                <a:spcPts val="1200"/>
              </a:spcBef>
            </a:pPr>
            <a:r>
              <a:rPr lang="en-US" dirty="0"/>
              <a:t>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commands in the console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EC051-C3C1-4FCB-9070-7EC8732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93B786-1E75-44FA-8DBD-89ED1DB87223}"/>
              </a:ext>
            </a:extLst>
          </p:cNvPr>
          <p:cNvGrpSpPr/>
          <p:nvPr/>
        </p:nvGrpSpPr>
        <p:grpSpPr>
          <a:xfrm>
            <a:off x="571140" y="3460955"/>
            <a:ext cx="5574737" cy="2969854"/>
            <a:chOff x="684212" y="3460955"/>
            <a:chExt cx="5574737" cy="2969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832F5F-1B8A-4410-A730-0D00652C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12" y="3460955"/>
              <a:ext cx="5574737" cy="29698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D26EBD-2AF6-40C3-829B-8A73FB86F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366" y="4447055"/>
              <a:ext cx="2320354" cy="141939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F1F1D0D-30B2-40E4-AF9E-8E79ECD8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40" y="3469767"/>
            <a:ext cx="5204032" cy="29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noProof="1"/>
              <a:t>Developers can use whatever they want for:</a:t>
            </a:r>
          </a:p>
          <a:p>
            <a:pPr lvl="1"/>
            <a:r>
              <a:rPr lang="en-US" sz="3600" noProof="1"/>
              <a:t>Middleware</a:t>
            </a:r>
          </a:p>
          <a:p>
            <a:pPr lvl="2"/>
            <a:r>
              <a:rPr lang="en-US" sz="3200" noProof="1"/>
              <a:t>Authentication, Cookies, Sessions (User Login State)</a:t>
            </a:r>
          </a:p>
          <a:p>
            <a:pPr lvl="1"/>
            <a:r>
              <a:rPr lang="en-US" sz="3600" noProof="1"/>
              <a:t>Database connection + ORM (DB to Entity)</a:t>
            </a:r>
          </a:p>
          <a:p>
            <a:pPr lvl="2"/>
            <a:r>
              <a:rPr lang="en-US" sz="3200" noProof="1">
                <a:hlinkClick r:id="rId2"/>
              </a:rPr>
              <a:t>Sequelize</a:t>
            </a:r>
            <a:r>
              <a:rPr lang="en-US" sz="3200" noProof="1"/>
              <a:t>, </a:t>
            </a:r>
            <a:r>
              <a:rPr lang="en-US" sz="3200" noProof="1">
                <a:hlinkClick r:id="rId3"/>
              </a:rPr>
              <a:t>Mongoose</a:t>
            </a:r>
            <a:r>
              <a:rPr lang="en-US" sz="3200" noProof="1"/>
              <a:t>, </a:t>
            </a:r>
            <a:r>
              <a:rPr lang="en-US" sz="3200" noProof="1">
                <a:hlinkClick r:id="rId4"/>
              </a:rPr>
              <a:t>Bookshelf</a:t>
            </a:r>
            <a:r>
              <a:rPr lang="en-US" sz="3200" noProof="1"/>
              <a:t>, etc.</a:t>
            </a:r>
          </a:p>
          <a:p>
            <a:pPr lvl="1"/>
            <a:r>
              <a:rPr lang="en-US" sz="3600" noProof="1"/>
              <a:t>Template (view) engines</a:t>
            </a:r>
          </a:p>
          <a:p>
            <a:pPr lvl="2"/>
            <a:r>
              <a:rPr lang="en-US" sz="3200" noProof="1">
                <a:hlinkClick r:id="rId5"/>
              </a:rPr>
              <a:t>Handlebars</a:t>
            </a:r>
            <a:r>
              <a:rPr lang="en-US" sz="3200" noProof="1"/>
              <a:t>, </a:t>
            </a:r>
            <a:r>
              <a:rPr lang="en-US" sz="3200" noProof="1">
                <a:hlinkClick r:id="rId6"/>
              </a:rPr>
              <a:t>Pug</a:t>
            </a:r>
            <a:r>
              <a:rPr lang="en-US" sz="3200" noProof="1"/>
              <a:t>, </a:t>
            </a:r>
            <a:r>
              <a:rPr lang="en-US" sz="3200" noProof="1">
                <a:hlinkClick r:id="rId7"/>
              </a:rPr>
              <a:t>Mustache</a:t>
            </a:r>
            <a:r>
              <a:rPr lang="en-US" sz="3200" noProof="1"/>
              <a:t>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Advantages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4168531"/>
            <a:ext cx="3326322" cy="21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/>
          <p:cNvSpPr/>
          <p:nvPr/>
        </p:nvSpPr>
        <p:spPr>
          <a:xfrm>
            <a:off x="5903912" y="3173592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Example – Simple Web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72076"/>
          <a:stretch/>
        </p:blipFill>
        <p:spPr>
          <a:xfrm>
            <a:off x="1826155" y="1209675"/>
            <a:ext cx="8536514" cy="1742247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55" y="3892736"/>
            <a:ext cx="8536514" cy="2632266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6022184" y="1308998"/>
            <a:ext cx="3472601" cy="642369"/>
          </a:xfrm>
          <a:prstGeom prst="wedgeRoundRectCallout">
            <a:avLst>
              <a:gd name="adj1" fmla="val -60849"/>
              <a:gd name="adj2" fmla="val 608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Anonymous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3249" y="2593045"/>
            <a:ext cx="1702563" cy="1076874"/>
          </a:xfrm>
          <a:prstGeom prst="wedgeRoundRectCallout">
            <a:avLst>
              <a:gd name="adj1" fmla="val 76887"/>
              <a:gd name="adj2" fmla="val -532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Send a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6560516" y="2651988"/>
            <a:ext cx="1919929" cy="1075062"/>
          </a:xfrm>
          <a:prstGeom prst="wedgeRoundRectCallout">
            <a:avLst>
              <a:gd name="adj1" fmla="val -140843"/>
              <a:gd name="adj2" fmla="val -38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Listen on port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8080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165083" y="4667864"/>
            <a:ext cx="2322395" cy="627558"/>
          </a:xfrm>
          <a:prstGeom prst="wedgeRoundRectCallout">
            <a:avLst>
              <a:gd name="adj1" fmla="val -69543"/>
              <a:gd name="adj2" fmla="val -35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Request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593751" y="5435251"/>
            <a:ext cx="3853461" cy="999493"/>
          </a:xfrm>
          <a:prstGeom prst="wedgeRoundRectCallout">
            <a:avLst>
              <a:gd name="adj1" fmla="val -62914"/>
              <a:gd name="adj2" fmla="val -373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HTTP Response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(rendered as web page)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14551-260A-4D65-855C-DB4F8C5B3517}"/>
              </a:ext>
            </a:extLst>
          </p:cNvPr>
          <p:cNvSpPr/>
          <p:nvPr/>
        </p:nvSpPr>
        <p:spPr>
          <a:xfrm>
            <a:off x="2714920" y="2590800"/>
            <a:ext cx="1841092" cy="361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E9D06F-B74B-4CE1-A1D4-18EF73436AFE}"/>
              </a:ext>
            </a:extLst>
          </p:cNvPr>
          <p:cNvSpPr/>
          <p:nvPr/>
        </p:nvSpPr>
        <p:spPr>
          <a:xfrm>
            <a:off x="2347241" y="2303376"/>
            <a:ext cx="3366171" cy="28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76CB7D-A855-46BF-90AC-4E542B153BB9}"/>
              </a:ext>
            </a:extLst>
          </p:cNvPr>
          <p:cNvSpPr/>
          <p:nvPr/>
        </p:nvSpPr>
        <p:spPr>
          <a:xfrm>
            <a:off x="3091992" y="4597165"/>
            <a:ext cx="1783220" cy="28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700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43306"/>
            <a:ext cx="8938472" cy="820600"/>
          </a:xfrm>
        </p:spPr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88744"/>
            <a:ext cx="8938472" cy="688256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914400"/>
            <a:ext cx="3771899" cy="365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51F20-1484-409F-8F17-A16A0FBD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14400"/>
            <a:ext cx="4981672" cy="35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05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9627</TotalTime>
  <Words>1473</Words>
  <Application>Microsoft Office PowerPoint</Application>
  <PresentationFormat>Custom</PresentationFormat>
  <Paragraphs>283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JavaScript: MVC and ExpressJS</vt:lpstr>
      <vt:lpstr>Table of Contents</vt:lpstr>
      <vt:lpstr>Have a Question?</vt:lpstr>
      <vt:lpstr>Node.js</vt:lpstr>
      <vt:lpstr>Node.js – What is It?</vt:lpstr>
      <vt:lpstr>Installing Node.js</vt:lpstr>
      <vt:lpstr>Node.js – Advantages</vt:lpstr>
      <vt:lpstr>Node.js Example – Simple Web Server</vt:lpstr>
      <vt:lpstr>The MVC Pattern</vt:lpstr>
      <vt:lpstr>The MVC Pattern</vt:lpstr>
      <vt:lpstr>Model (Data)</vt:lpstr>
      <vt:lpstr>View (UI)</vt:lpstr>
      <vt:lpstr>Controller (Logic)</vt:lpstr>
      <vt:lpstr>The MVC Pattern (in Web Apps)</vt:lpstr>
      <vt:lpstr>MVC Workflow (in Web Apps)</vt:lpstr>
      <vt:lpstr>Example: Forum</vt:lpstr>
      <vt:lpstr>Example: Forum (2)</vt:lpstr>
      <vt:lpstr>ExpressJS</vt:lpstr>
      <vt:lpstr>What is ExpressJS?</vt:lpstr>
      <vt:lpstr>Getting Started with ExpressJS</vt:lpstr>
      <vt:lpstr>ExpressJS Routing</vt:lpstr>
      <vt:lpstr>ExpressJS Routing – Example</vt:lpstr>
      <vt:lpstr>MVC with ExpressJS</vt:lpstr>
      <vt:lpstr>Routes – routes.js</vt:lpstr>
      <vt:lpstr>Model – Sequelize</vt:lpstr>
      <vt:lpstr>View – Handlebars</vt:lpstr>
      <vt:lpstr>View – Handlebars (2)</vt:lpstr>
      <vt:lpstr>Controller – ExpressJS</vt:lpstr>
      <vt:lpstr>Problem: Simple Calculator Web Application</vt:lpstr>
      <vt:lpstr>Web Application with ExpressJS</vt:lpstr>
      <vt:lpstr>Summary</vt:lpstr>
      <vt:lpstr>JavaScript: ExpressJS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JavaScript: ExpressJS Overview</dc:title>
  <dc:subject>JavaScript, MVC, ExpressJS, Node.JS, Handlebars, programming, code, web development</dc:subject>
  <dc:creator>Software University Foundation</dc:creator>
  <cp:keywords>JavaScript, MVC, ExpressJS, Node.JS, Handlebars, programming, code, web development</cp:keywords>
  <dc:description>https://softuni.bg/courses/software-technologies</dc:description>
  <cp:lastModifiedBy>Alen Paunov</cp:lastModifiedBy>
  <cp:revision>397</cp:revision>
  <dcterms:created xsi:type="dcterms:W3CDTF">2014-01-02T17:00:34Z</dcterms:created>
  <dcterms:modified xsi:type="dcterms:W3CDTF">2018-03-20T11:16:23Z</dcterms:modified>
  <cp:category>JavaScript, MVC, ExpressJS, Node.JS, Handlebars,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